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Lexend"/>
      <p:regular r:id="rId13"/>
      <p:bold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Lexend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Lexend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e542ca1eaa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e542ca1eaa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e542ca1eaa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e542ca1eaa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e542ca1eaa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e542ca1eaa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e542ca1eaa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e542ca1eaa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e542ca1eaa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e542ca1eaa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e542ca1eaa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e542ca1eaa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052288" y="657663"/>
            <a:ext cx="6506100" cy="175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0">
                <a:solidFill>
                  <a:srgbClr val="0C74BB"/>
                </a:solidFill>
                <a:latin typeface="Lexend"/>
                <a:ea typeface="Lexend"/>
                <a:cs typeface="Lexend"/>
                <a:sym typeface="Lexend"/>
              </a:rPr>
              <a:t>Book Drive</a:t>
            </a:r>
            <a:endParaRPr sz="9000">
              <a:solidFill>
                <a:srgbClr val="0C74BB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5613" y="802125"/>
            <a:ext cx="1466675" cy="14666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585600" y="2730225"/>
            <a:ext cx="7972800" cy="175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5600">
                <a:solidFill>
                  <a:srgbClr val="0C74BB"/>
                </a:solidFill>
                <a:latin typeface="Lexend"/>
                <a:ea typeface="Lexend"/>
                <a:cs typeface="Lexend"/>
                <a:sym typeface="Lexend"/>
              </a:rPr>
              <a:t>NAME OF CHRISTIAN SCHOOL</a:t>
            </a:r>
            <a:endParaRPr i="1" sz="5600">
              <a:solidFill>
                <a:srgbClr val="0C74BB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273050" y="1026550"/>
            <a:ext cx="7858800" cy="191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rgbClr val="0C74BB"/>
                </a:solidFill>
              </a:rPr>
              <a:t>You can help support</a:t>
            </a:r>
            <a:r>
              <a:rPr i="1" lang="en" sz="6000">
                <a:solidFill>
                  <a:srgbClr val="0C74BB"/>
                </a:solidFill>
              </a:rPr>
              <a:t> </a:t>
            </a:r>
            <a:endParaRPr i="1" sz="6000">
              <a:solidFill>
                <a:srgbClr val="0C74BB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6000">
                <a:solidFill>
                  <a:srgbClr val="0C74BB"/>
                </a:solidFill>
              </a:rPr>
              <a:t>SCHOOL NAME</a:t>
            </a:r>
            <a:endParaRPr sz="6000">
              <a:solidFill>
                <a:srgbClr val="0C74BB"/>
              </a:solidFill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40200" y="-37137"/>
            <a:ext cx="9224400" cy="5217774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1616150" y="650100"/>
            <a:ext cx="7135200" cy="384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600">
                <a:solidFill>
                  <a:srgbClr val="0C74BB"/>
                </a:solidFill>
                <a:latin typeface="Lexend"/>
                <a:ea typeface="Lexend"/>
                <a:cs typeface="Lexend"/>
                <a:sym typeface="Lexend"/>
              </a:rPr>
              <a:t>School vision, mission, and/or pertinent operational details</a:t>
            </a:r>
            <a:endParaRPr i="1" sz="3600">
              <a:solidFill>
                <a:srgbClr val="0C74BB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/>
        </p:nvSpPr>
        <p:spPr>
          <a:xfrm>
            <a:off x="273050" y="1026550"/>
            <a:ext cx="7858800" cy="191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rgbClr val="0C74BB"/>
                </a:solidFill>
              </a:rPr>
              <a:t>You can help support</a:t>
            </a:r>
            <a:r>
              <a:rPr i="1" lang="en" sz="6000">
                <a:solidFill>
                  <a:srgbClr val="0C74BB"/>
                </a:solidFill>
              </a:rPr>
              <a:t> </a:t>
            </a:r>
            <a:endParaRPr i="1" sz="6000">
              <a:solidFill>
                <a:srgbClr val="0C74BB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6000">
                <a:solidFill>
                  <a:srgbClr val="0C74BB"/>
                </a:solidFill>
              </a:rPr>
              <a:t>SCHOOL NAME</a:t>
            </a:r>
            <a:endParaRPr sz="6000">
              <a:solidFill>
                <a:srgbClr val="0C74BB"/>
              </a:solidFill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40200" y="-37137"/>
            <a:ext cx="9224400" cy="5217774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5"/>
          <p:cNvSpPr txBox="1"/>
          <p:nvPr/>
        </p:nvSpPr>
        <p:spPr>
          <a:xfrm>
            <a:off x="1616150" y="650100"/>
            <a:ext cx="7135200" cy="384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0C74BB"/>
                </a:solidFill>
                <a:latin typeface="Lexend"/>
                <a:ea typeface="Lexend"/>
                <a:cs typeface="Lexend"/>
                <a:sym typeface="Lexend"/>
              </a:rPr>
              <a:t>But he answered and said, It is written, Man shall not live by bread alone, but by every word that proceedeth out of the mouth of God.</a:t>
            </a:r>
            <a:endParaRPr sz="3600">
              <a:solidFill>
                <a:srgbClr val="0C74BB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0C74BB"/>
                </a:solidFill>
                <a:latin typeface="Lexend"/>
                <a:ea typeface="Lexend"/>
                <a:cs typeface="Lexend"/>
                <a:sym typeface="Lexend"/>
              </a:rPr>
              <a:t>-Matthew 4:4</a:t>
            </a:r>
            <a:endParaRPr sz="3600">
              <a:solidFill>
                <a:srgbClr val="0C74BB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/>
        </p:nvSpPr>
        <p:spPr>
          <a:xfrm>
            <a:off x="273050" y="1026550"/>
            <a:ext cx="7858800" cy="191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rgbClr val="0C74BB"/>
                </a:solidFill>
              </a:rPr>
              <a:t>You can help support</a:t>
            </a:r>
            <a:r>
              <a:rPr i="1" lang="en" sz="6000">
                <a:solidFill>
                  <a:srgbClr val="0C74BB"/>
                </a:solidFill>
              </a:rPr>
              <a:t> </a:t>
            </a:r>
            <a:endParaRPr i="1" sz="6000">
              <a:solidFill>
                <a:srgbClr val="0C74BB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6000">
                <a:solidFill>
                  <a:srgbClr val="0C74BB"/>
                </a:solidFill>
              </a:rPr>
              <a:t>SCHOOL NAME</a:t>
            </a:r>
            <a:endParaRPr sz="6000">
              <a:solidFill>
                <a:srgbClr val="0C74BB"/>
              </a:solidFill>
            </a:endParaRPr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40200" y="-37137"/>
            <a:ext cx="9224400" cy="5217774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6"/>
          <p:cNvSpPr txBox="1"/>
          <p:nvPr/>
        </p:nvSpPr>
        <p:spPr>
          <a:xfrm>
            <a:off x="1403600" y="650100"/>
            <a:ext cx="7347600" cy="384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>
                <a:solidFill>
                  <a:srgbClr val="0C74BB"/>
                </a:solidFill>
                <a:latin typeface="Lexend"/>
                <a:ea typeface="Lexend"/>
                <a:cs typeface="Lexend"/>
                <a:sym typeface="Lexend"/>
              </a:rPr>
              <a:t>A </a:t>
            </a:r>
            <a:r>
              <a:rPr b="1" lang="en" sz="3400">
                <a:solidFill>
                  <a:srgbClr val="0C74BB"/>
                </a:solidFill>
                <a:latin typeface="Lexend"/>
                <a:ea typeface="Lexend"/>
                <a:cs typeface="Lexend"/>
                <a:sym typeface="Lexend"/>
              </a:rPr>
              <a:t>biblical worldview</a:t>
            </a:r>
            <a:r>
              <a:rPr lang="en" sz="3400">
                <a:solidFill>
                  <a:srgbClr val="0C74BB"/>
                </a:solidFill>
                <a:latin typeface="Lexend"/>
                <a:ea typeface="Lexend"/>
                <a:cs typeface="Lexend"/>
                <a:sym typeface="Lexend"/>
              </a:rPr>
              <a:t> is presented in all subject areas, for all ages, throughout the Portals curriculum. No matter what discipline, all Truth, wisdom, and understanding starts with scripture.</a:t>
            </a:r>
            <a:endParaRPr sz="3800">
              <a:solidFill>
                <a:srgbClr val="0C74BB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/>
        </p:nvSpPr>
        <p:spPr>
          <a:xfrm>
            <a:off x="273050" y="1026550"/>
            <a:ext cx="7858800" cy="191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rgbClr val="0C74BB"/>
                </a:solidFill>
              </a:rPr>
              <a:t>You can help support</a:t>
            </a:r>
            <a:r>
              <a:rPr i="1" lang="en" sz="6000">
                <a:solidFill>
                  <a:srgbClr val="0C74BB"/>
                </a:solidFill>
              </a:rPr>
              <a:t> </a:t>
            </a:r>
            <a:endParaRPr i="1" sz="6000">
              <a:solidFill>
                <a:srgbClr val="0C74BB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6000">
                <a:solidFill>
                  <a:srgbClr val="0C74BB"/>
                </a:solidFill>
              </a:rPr>
              <a:t>SCHOOL NAME</a:t>
            </a:r>
            <a:endParaRPr sz="6000">
              <a:solidFill>
                <a:srgbClr val="0C74BB"/>
              </a:solidFill>
            </a:endParaRPr>
          </a:p>
        </p:txBody>
      </p:sp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40200" y="-37137"/>
            <a:ext cx="9224400" cy="5217774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7"/>
          <p:cNvSpPr txBox="1"/>
          <p:nvPr/>
        </p:nvSpPr>
        <p:spPr>
          <a:xfrm>
            <a:off x="1616150" y="650100"/>
            <a:ext cx="7135200" cy="384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0C74BB"/>
                </a:solidFill>
                <a:latin typeface="Lexend"/>
                <a:ea typeface="Lexend"/>
                <a:cs typeface="Lexend"/>
                <a:sym typeface="Lexend"/>
              </a:rPr>
              <a:t>Your gently used books are a blessing to the next generation of readers looking to learn more about God through His Word, and through other great literature. </a:t>
            </a:r>
            <a:endParaRPr sz="3600">
              <a:solidFill>
                <a:srgbClr val="0C74BB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/>
        </p:nvSpPr>
        <p:spPr>
          <a:xfrm>
            <a:off x="273050" y="1026550"/>
            <a:ext cx="7858800" cy="191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rgbClr val="0C74BB"/>
                </a:solidFill>
              </a:rPr>
              <a:t>You can help support</a:t>
            </a:r>
            <a:r>
              <a:rPr i="1" lang="en" sz="6000">
                <a:solidFill>
                  <a:srgbClr val="0C74BB"/>
                </a:solidFill>
              </a:rPr>
              <a:t> </a:t>
            </a:r>
            <a:endParaRPr i="1" sz="6000">
              <a:solidFill>
                <a:srgbClr val="0C74BB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6000">
                <a:solidFill>
                  <a:srgbClr val="0C74BB"/>
                </a:solidFill>
              </a:rPr>
              <a:t>SCHOOL NAME</a:t>
            </a:r>
            <a:endParaRPr sz="6000">
              <a:solidFill>
                <a:srgbClr val="0C74BB"/>
              </a:solidFill>
            </a:endParaRPr>
          </a:p>
        </p:txBody>
      </p:sp>
      <p:pic>
        <p:nvPicPr>
          <p:cNvPr id="90" name="Google Shape;9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40200" y="-37137"/>
            <a:ext cx="9224400" cy="5217774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8"/>
          <p:cNvSpPr txBox="1"/>
          <p:nvPr/>
        </p:nvSpPr>
        <p:spPr>
          <a:xfrm>
            <a:off x="1976325" y="474400"/>
            <a:ext cx="6732000" cy="176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>
                <a:solidFill>
                  <a:srgbClr val="0C74BB"/>
                </a:solidFill>
                <a:latin typeface="Lexend"/>
                <a:ea typeface="Lexend"/>
                <a:cs typeface="Lexend"/>
                <a:sym typeface="Lexend"/>
              </a:rPr>
              <a:t>Dates:</a:t>
            </a:r>
            <a:endParaRPr sz="4200">
              <a:solidFill>
                <a:srgbClr val="0C74BB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>
                <a:solidFill>
                  <a:srgbClr val="0C74BB"/>
                </a:solidFill>
                <a:latin typeface="Lexend"/>
                <a:ea typeface="Lexend"/>
                <a:cs typeface="Lexend"/>
                <a:sym typeface="Lexend"/>
              </a:rPr>
              <a:t>Drop off location:</a:t>
            </a:r>
            <a:endParaRPr sz="4200">
              <a:solidFill>
                <a:srgbClr val="0C74BB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92" name="Google Shape;92;p18"/>
          <p:cNvSpPr txBox="1"/>
          <p:nvPr/>
        </p:nvSpPr>
        <p:spPr>
          <a:xfrm>
            <a:off x="1976325" y="3234425"/>
            <a:ext cx="7167600" cy="12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solidFill>
                  <a:srgbClr val="0C74BB"/>
                </a:solidFill>
                <a:latin typeface="Lexend"/>
                <a:ea typeface="Lexend"/>
                <a:cs typeface="Lexend"/>
                <a:sym typeface="Lexend"/>
              </a:rPr>
              <a:t>If you have any questions, please contact </a:t>
            </a:r>
            <a:r>
              <a:rPr i="1" lang="en" sz="3200">
                <a:solidFill>
                  <a:srgbClr val="0C74BB"/>
                </a:solidFill>
                <a:latin typeface="Lexend"/>
                <a:ea typeface="Lexend"/>
                <a:cs typeface="Lexend"/>
                <a:sym typeface="Lexend"/>
              </a:rPr>
              <a:t>NAME</a:t>
            </a:r>
            <a:r>
              <a:rPr lang="en" sz="3200">
                <a:solidFill>
                  <a:srgbClr val="0C74BB"/>
                </a:solidFill>
                <a:latin typeface="Lexend"/>
                <a:ea typeface="Lexend"/>
                <a:cs typeface="Lexend"/>
                <a:sym typeface="Lexend"/>
              </a:rPr>
              <a:t> at </a:t>
            </a:r>
            <a:r>
              <a:rPr i="1" lang="en" sz="3200">
                <a:solidFill>
                  <a:srgbClr val="0C74BB"/>
                </a:solidFill>
                <a:latin typeface="Lexend"/>
                <a:ea typeface="Lexend"/>
                <a:cs typeface="Lexend"/>
                <a:sym typeface="Lexend"/>
              </a:rPr>
              <a:t>PHONE NUMBER.</a:t>
            </a:r>
            <a:endParaRPr i="1" sz="3200">
              <a:solidFill>
                <a:srgbClr val="0C74BB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/>
          <p:nvPr/>
        </p:nvSpPr>
        <p:spPr>
          <a:xfrm>
            <a:off x="273050" y="1026550"/>
            <a:ext cx="7858800" cy="191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rgbClr val="0C74BB"/>
                </a:solidFill>
              </a:rPr>
              <a:t>You can help support</a:t>
            </a:r>
            <a:r>
              <a:rPr i="1" lang="en" sz="6000">
                <a:solidFill>
                  <a:srgbClr val="0C74BB"/>
                </a:solidFill>
              </a:rPr>
              <a:t> </a:t>
            </a:r>
            <a:endParaRPr i="1" sz="6000">
              <a:solidFill>
                <a:srgbClr val="0C74BB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6000">
                <a:solidFill>
                  <a:srgbClr val="0C74BB"/>
                </a:solidFill>
              </a:rPr>
              <a:t>SCHOOL NAME</a:t>
            </a:r>
            <a:endParaRPr sz="6000">
              <a:solidFill>
                <a:srgbClr val="0C74BB"/>
              </a:solidFill>
            </a:endParaRPr>
          </a:p>
        </p:txBody>
      </p:sp>
      <p:pic>
        <p:nvPicPr>
          <p:cNvPr id="98" name="Google Shape;9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40200" y="-37137"/>
            <a:ext cx="9224400" cy="5217774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9"/>
          <p:cNvSpPr txBox="1"/>
          <p:nvPr/>
        </p:nvSpPr>
        <p:spPr>
          <a:xfrm>
            <a:off x="5441650" y="911275"/>
            <a:ext cx="3501000" cy="9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5200">
                <a:solidFill>
                  <a:srgbClr val="0C74BB"/>
                </a:solidFill>
                <a:latin typeface="Lexend"/>
                <a:ea typeface="Lexend"/>
                <a:cs typeface="Lexend"/>
                <a:sym typeface="Lexend"/>
              </a:rPr>
              <a:t>Book Lists</a:t>
            </a:r>
            <a:endParaRPr sz="5200">
              <a:solidFill>
                <a:srgbClr val="0C74BB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00" name="Google Shape;100;p19"/>
          <p:cNvSpPr txBox="1"/>
          <p:nvPr/>
        </p:nvSpPr>
        <p:spPr>
          <a:xfrm>
            <a:off x="5441650" y="1826275"/>
            <a:ext cx="3501000" cy="2115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solidFill>
                  <a:srgbClr val="0C74BB"/>
                </a:solidFill>
                <a:latin typeface="Lexend"/>
                <a:ea typeface="Lexend"/>
                <a:cs typeface="Lexend"/>
                <a:sym typeface="Lexend"/>
              </a:rPr>
              <a:t>*Print copies are available at </a:t>
            </a:r>
            <a:r>
              <a:rPr i="1" lang="en" sz="3200">
                <a:solidFill>
                  <a:srgbClr val="0C74BB"/>
                </a:solidFill>
                <a:latin typeface="Lexend"/>
                <a:ea typeface="Lexend"/>
                <a:cs typeface="Lexend"/>
                <a:sym typeface="Lexend"/>
              </a:rPr>
              <a:t>LOCATION</a:t>
            </a:r>
            <a:endParaRPr i="1" sz="3200">
              <a:solidFill>
                <a:srgbClr val="0C74BB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pic>
        <p:nvPicPr>
          <p:cNvPr id="101" name="Google Shape;101;p19"/>
          <p:cNvPicPr preferRelativeResize="0"/>
          <p:nvPr/>
        </p:nvPicPr>
        <p:blipFill rotWithShape="1">
          <a:blip r:embed="rId4">
            <a:alphaModFix/>
          </a:blip>
          <a:srcRect b="0" l="19960" r="18940" t="0"/>
          <a:stretch/>
        </p:blipFill>
        <p:spPr>
          <a:xfrm>
            <a:off x="1757400" y="922050"/>
            <a:ext cx="3583598" cy="329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